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23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Steinmann" userId="e4fe84daed760a57" providerId="LiveId" clId="{0D8D2F1A-EC69-48F3-83C5-33244B573C05}"/>
    <pc:docChg chg="delSld modSld">
      <pc:chgData name="Olivia Steinmann" userId="e4fe84daed760a57" providerId="LiveId" clId="{0D8D2F1A-EC69-48F3-83C5-33244B573C05}" dt="2023-08-09T16:53:35.836" v="3" actId="20577"/>
      <pc:docMkLst>
        <pc:docMk/>
      </pc:docMkLst>
      <pc:sldChg chg="del">
        <pc:chgData name="Olivia Steinmann" userId="e4fe84daed760a57" providerId="LiveId" clId="{0D8D2F1A-EC69-48F3-83C5-33244B573C05}" dt="2023-07-10T09:40:14.390" v="0" actId="2696"/>
        <pc:sldMkLst>
          <pc:docMk/>
          <pc:sldMk cId="3040026179" sldId="257"/>
        </pc:sldMkLst>
      </pc:sldChg>
      <pc:sldChg chg="modSp mod">
        <pc:chgData name="Olivia Steinmann" userId="e4fe84daed760a57" providerId="LiveId" clId="{0D8D2F1A-EC69-48F3-83C5-33244B573C05}" dt="2023-08-09T16:53:35.836" v="3" actId="20577"/>
        <pc:sldMkLst>
          <pc:docMk/>
          <pc:sldMk cId="3130255856" sldId="258"/>
        </pc:sldMkLst>
      </pc:sldChg>
    </pc:docChg>
  </pc:docChgLst>
  <pc:docChgLst>
    <pc:chgData name="Olivia Steinmann" userId="e4fe84daed760a57" providerId="LiveId" clId="{BFBCC219-DB3C-4317-9F58-14A2D0FD6BD9}"/>
    <pc:docChg chg="modSld">
      <pc:chgData name="Olivia Steinmann" userId="e4fe84daed760a57" providerId="LiveId" clId="{BFBCC219-DB3C-4317-9F58-14A2D0FD6BD9}" dt="2025-03-10T14:10:37.459" v="9" actId="20577"/>
      <pc:docMkLst>
        <pc:docMk/>
      </pc:docMkLst>
      <pc:sldChg chg="modSp mod">
        <pc:chgData name="Olivia Steinmann" userId="e4fe84daed760a57" providerId="LiveId" clId="{BFBCC219-DB3C-4317-9F58-14A2D0FD6BD9}" dt="2025-03-10T14:10:37.459" v="9" actId="20577"/>
        <pc:sldMkLst>
          <pc:docMk/>
          <pc:sldMk cId="3130255856" sldId="258"/>
        </pc:sldMkLst>
        <pc:spChg chg="mod">
          <ac:chgData name="Olivia Steinmann" userId="e4fe84daed760a57" providerId="LiveId" clId="{BFBCC219-DB3C-4317-9F58-14A2D0FD6BD9}" dt="2025-03-10T14:10:37.459" v="9" actId="20577"/>
          <ac:spMkLst>
            <pc:docMk/>
            <pc:sldMk cId="3130255856" sldId="258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866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3057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08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777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82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9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44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00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820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17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28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B304C-A836-4708-B234-932B1EBFB661}" type="datetimeFigureOut">
              <a:rPr lang="de-DE" smtClean="0"/>
              <a:t>10.03.2025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17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442934" y="1608651"/>
            <a:ext cx="56897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87313"/>
            <a:r>
              <a:rPr lang="de-DE" sz="1600" dirty="0">
                <a:solidFill>
                  <a:srgbClr val="0070C0"/>
                </a:solidFill>
                <a:latin typeface="ArialMT"/>
              </a:rPr>
              <a:t>Patient </a:t>
            </a:r>
            <a:r>
              <a:rPr lang="de-DE" sz="1600" dirty="0" err="1">
                <a:solidFill>
                  <a:srgbClr val="0070C0"/>
                </a:solidFill>
                <a:latin typeface="ArialMT"/>
              </a:rPr>
              <a:t>organisations</a:t>
            </a:r>
            <a:endParaRPr lang="de-DE" sz="1600" dirty="0">
              <a:latin typeface="ArialMT"/>
            </a:endParaRPr>
          </a:p>
          <a:p>
            <a:pPr marL="444500"/>
            <a:r>
              <a:rPr lang="it-IT" sz="1400" dirty="0">
                <a:latin typeface="ArialMT"/>
              </a:rPr>
              <a:t>1. Amici Contro la Sarcoidosi Italia (ACSI), I</a:t>
            </a:r>
          </a:p>
          <a:p>
            <a:pPr marL="444500"/>
            <a:r>
              <a:rPr lang="de-DE" sz="1400" dirty="0">
                <a:latin typeface="ArialMT"/>
              </a:rPr>
              <a:t>2. </a:t>
            </a:r>
            <a:r>
              <a:rPr lang="de-DE" sz="1400" dirty="0" err="1">
                <a:latin typeface="ArialMT"/>
              </a:rPr>
              <a:t>Sarcoidosis</a:t>
            </a:r>
            <a:r>
              <a:rPr lang="de-DE" sz="1400" dirty="0">
                <a:latin typeface="ArialMT"/>
              </a:rPr>
              <a:t> UK, UK</a:t>
            </a:r>
          </a:p>
          <a:p>
            <a:pPr marL="444500"/>
            <a:r>
              <a:rPr lang="de-DE" sz="1400" dirty="0">
                <a:latin typeface="ArialMT"/>
              </a:rPr>
              <a:t>3. Schweizerische Sarkoidose-Vereinigung (SSARV -</a:t>
            </a:r>
            <a:r>
              <a:rPr lang="de-DE" sz="1400" dirty="0" err="1">
                <a:latin typeface="ArialMT"/>
              </a:rPr>
              <a:t>AScS</a:t>
            </a:r>
            <a:r>
              <a:rPr lang="de-DE" sz="1400" dirty="0">
                <a:latin typeface="ArialMT"/>
              </a:rPr>
              <a:t>), CH</a:t>
            </a:r>
          </a:p>
          <a:p>
            <a:pPr marL="444500"/>
            <a:r>
              <a:rPr lang="es-ES" sz="1400" dirty="0">
                <a:latin typeface="ArialMT"/>
              </a:rPr>
              <a:t>4. Asociación Nacional de Enfermos de Sarcoidosis (ANES), E</a:t>
            </a:r>
          </a:p>
          <a:p>
            <a:pPr marL="444500"/>
            <a:r>
              <a:rPr lang="de-DE" sz="1400" b="0" i="0" u="none" strike="noStrike" baseline="0" dirty="0">
                <a:latin typeface="ArialMT"/>
              </a:rPr>
              <a:t>5. Deutsche Sarkoidose-Vereinigung e.V., D</a:t>
            </a:r>
          </a:p>
          <a:p>
            <a:pPr marL="444500"/>
            <a:r>
              <a:rPr lang="de-DE" sz="1400" dirty="0">
                <a:latin typeface="ArialMT"/>
              </a:rPr>
              <a:t>6. Sarcoïdose.nl, NL</a:t>
            </a:r>
          </a:p>
          <a:p>
            <a:pPr marL="444500"/>
            <a:r>
              <a:rPr lang="en-US" sz="1400" dirty="0">
                <a:latin typeface="ArialMT"/>
              </a:rPr>
              <a:t>7. Serbian Association of Sarcoidosis, RS</a:t>
            </a:r>
          </a:p>
          <a:p>
            <a:pPr marL="444500"/>
            <a:r>
              <a:rPr lang="de-DE" sz="1400" dirty="0">
                <a:latin typeface="ArialMT"/>
              </a:rPr>
              <a:t>8. Lungenfibrose Forum Austria, AT  </a:t>
            </a: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1976845" y="269966"/>
            <a:ext cx="7463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New ERN-LUNG Core Network „</a:t>
            </a:r>
            <a:r>
              <a:rPr lang="de-DE" sz="2800" dirty="0" err="1"/>
              <a:t>sarcoidosis</a:t>
            </a:r>
            <a:r>
              <a:rPr lang="de-DE" sz="2800" dirty="0"/>
              <a:t>“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103F431E-D4F3-9154-D847-613EDDCBF5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5473" y="52247"/>
            <a:ext cx="1346845" cy="1011564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334572" y="1608651"/>
            <a:ext cx="4342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87313"/>
            <a:r>
              <a:rPr lang="de-DE" sz="1600" dirty="0" err="1">
                <a:solidFill>
                  <a:srgbClr val="0070C0"/>
                </a:solidFill>
                <a:latin typeface="ArialMT"/>
              </a:rPr>
              <a:t>Healthcare</a:t>
            </a:r>
            <a:r>
              <a:rPr lang="de-DE" sz="1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de-DE" sz="1600" dirty="0" err="1">
                <a:solidFill>
                  <a:srgbClr val="0070C0"/>
                </a:solidFill>
                <a:latin typeface="ArialMT"/>
              </a:rPr>
              <a:t>providers</a:t>
            </a:r>
            <a:r>
              <a:rPr lang="de-DE" sz="1600" dirty="0">
                <a:solidFill>
                  <a:srgbClr val="0070C0"/>
                </a:solidFill>
                <a:latin typeface="ArialMT"/>
              </a:rPr>
              <a:t> (</a:t>
            </a:r>
            <a:r>
              <a:rPr lang="de-DE" sz="1600" dirty="0" err="1">
                <a:solidFill>
                  <a:srgbClr val="0070C0"/>
                </a:solidFill>
                <a:latin typeface="ArialMT"/>
              </a:rPr>
              <a:t>provisional</a:t>
            </a:r>
            <a:r>
              <a:rPr lang="de-DE" sz="1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de-DE" sz="1600" dirty="0" err="1">
                <a:solidFill>
                  <a:srgbClr val="0070C0"/>
                </a:solidFill>
                <a:latin typeface="ArialMT"/>
              </a:rPr>
              <a:t>list</a:t>
            </a:r>
            <a:r>
              <a:rPr lang="de-DE" sz="1600" dirty="0">
                <a:solidFill>
                  <a:srgbClr val="0070C0"/>
                </a:solidFill>
                <a:latin typeface="ArialMT"/>
              </a:rPr>
              <a:t> 2023)</a:t>
            </a:r>
            <a:endParaRPr lang="de-DE" sz="1600" dirty="0">
              <a:latin typeface="ArialMT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657230" y="1947205"/>
            <a:ext cx="6175832" cy="3993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Ruhrlandklinik University Hospital, University of Essen, Germany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Hannover MHH (D), ILD Center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Excellence, Prof. A. Prasse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Sarcoidosis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/ILD Unit, Hospital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Clínic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Barcelona. Spain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Vall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d’Hebron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Barcelona Hospital Campus, Barcelona, Spain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Pneumology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Department, University of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Padova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Italy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Pneumology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Department, University of Siena,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Italy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Struttura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Complessa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Pneumologia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Ospedale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Universitario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Cattinara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Trieste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Italy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Pneumology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Department,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Hopital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Avicenne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Paris, France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Pneumologie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Pédiatrique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Référence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Maladies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Respiratoires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Rares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Hopital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Armand-Trousseau,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paris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France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Hopital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Bichat, Paris, France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Royal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Brompton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Hospital, London UK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Pneumology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Department, University College Dublin (UCD),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Ireland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University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Medicine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Utrecht, St Antonius ILD Center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Excellence,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Erasmus University Rotterdam, Rotterdam,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Leuven University Hospital,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Belgium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300"/>
              </a:spcBef>
              <a:buFont typeface="+mj-lt"/>
              <a:buAutoNum type="arabicPeriod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Tuberculosis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Lung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Research Institute,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Warsaw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Poland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55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Breitbild</PresentationFormat>
  <Paragraphs>27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ArialMT</vt:lpstr>
      <vt:lpstr>Calibri</vt:lpstr>
      <vt:lpstr>Calibri Light</vt:lpstr>
      <vt:lpstr>Office</vt:lpstr>
      <vt:lpstr>PowerPoint-Präsentation</vt:lpstr>
    </vt:vector>
  </TitlesOfParts>
  <Company>RLK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Francesco Bonella</dc:creator>
  <cp:lastModifiedBy>Olivia Steinmann</cp:lastModifiedBy>
  <cp:revision>6</cp:revision>
  <dcterms:created xsi:type="dcterms:W3CDTF">2023-03-22T11:56:32Z</dcterms:created>
  <dcterms:modified xsi:type="dcterms:W3CDTF">2025-03-10T14:10:40Z</dcterms:modified>
</cp:coreProperties>
</file>